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sldIdLst>
    <p:sldId id="256" r:id="rId2"/>
    <p:sldId id="259" r:id="rId3"/>
    <p:sldId id="258" r:id="rId4"/>
    <p:sldId id="260" r:id="rId5"/>
    <p:sldId id="261" r:id="rId6"/>
    <p:sldId id="262" r:id="rId7"/>
    <p:sldId id="264"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3"/>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BABAA2-23FF-434F-9A7A-C0DC578B6F79}" type="datetimeFigureOut">
              <a:rPr lang="en-US" smtClean="0"/>
              <a:t>7/25/23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E7CA14-BF39-7441-8BEC-CB013BF33582}" type="slidenum">
              <a:rPr lang="en-US" smtClean="0"/>
              <a:t>‹#›</a:t>
            </a:fld>
            <a:endParaRPr lang="en-US"/>
          </a:p>
        </p:txBody>
      </p:sp>
    </p:spTree>
    <p:extLst>
      <p:ext uri="{BB962C8B-B14F-4D97-AF65-F5344CB8AC3E}">
        <p14:creationId xmlns:p14="http://schemas.microsoft.com/office/powerpoint/2010/main" val="3530129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BABAA2-23FF-434F-9A7A-C0DC578B6F79}" type="datetimeFigureOut">
              <a:rPr lang="en-US" smtClean="0"/>
              <a:t>7/25/23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E7CA14-BF39-7441-8BEC-CB013BF33582}" type="slidenum">
              <a:rPr lang="en-US" smtClean="0"/>
              <a:t>‹#›</a:t>
            </a:fld>
            <a:endParaRPr lang="en-US"/>
          </a:p>
        </p:txBody>
      </p:sp>
    </p:spTree>
    <p:extLst>
      <p:ext uri="{BB962C8B-B14F-4D97-AF65-F5344CB8AC3E}">
        <p14:creationId xmlns:p14="http://schemas.microsoft.com/office/powerpoint/2010/main" val="3897841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BABAA2-23FF-434F-9A7A-C0DC578B6F79}" type="datetimeFigureOut">
              <a:rPr lang="en-US" smtClean="0"/>
              <a:t>7/25/23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E7CA14-BF39-7441-8BEC-CB013BF33582}" type="slidenum">
              <a:rPr lang="en-US" smtClean="0"/>
              <a:t>‹#›</a:t>
            </a:fld>
            <a:endParaRPr lang="en-US"/>
          </a:p>
        </p:txBody>
      </p:sp>
    </p:spTree>
    <p:extLst>
      <p:ext uri="{BB962C8B-B14F-4D97-AF65-F5344CB8AC3E}">
        <p14:creationId xmlns:p14="http://schemas.microsoft.com/office/powerpoint/2010/main" val="3325568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BABAA2-23FF-434F-9A7A-C0DC578B6F79}" type="datetimeFigureOut">
              <a:rPr lang="en-US" smtClean="0"/>
              <a:t>7/25/23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E7CA14-BF39-7441-8BEC-CB013BF33582}"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04680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BABAA2-23FF-434F-9A7A-C0DC578B6F79}" type="datetimeFigureOut">
              <a:rPr lang="en-US" smtClean="0"/>
              <a:t>7/25/23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E7CA14-BF39-7441-8BEC-CB013BF33582}" type="slidenum">
              <a:rPr lang="en-US" smtClean="0"/>
              <a:t>‹#›</a:t>
            </a:fld>
            <a:endParaRPr lang="en-US"/>
          </a:p>
        </p:txBody>
      </p:sp>
    </p:spTree>
    <p:extLst>
      <p:ext uri="{BB962C8B-B14F-4D97-AF65-F5344CB8AC3E}">
        <p14:creationId xmlns:p14="http://schemas.microsoft.com/office/powerpoint/2010/main" val="2178513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ABABAA2-23FF-434F-9A7A-C0DC578B6F79}" type="datetimeFigureOut">
              <a:rPr lang="en-US" smtClean="0"/>
              <a:t>7/25/23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E7CA14-BF39-7441-8BEC-CB013BF33582}" type="slidenum">
              <a:rPr lang="en-US" smtClean="0"/>
              <a:t>‹#›</a:t>
            </a:fld>
            <a:endParaRPr lang="en-US"/>
          </a:p>
        </p:txBody>
      </p:sp>
    </p:spTree>
    <p:extLst>
      <p:ext uri="{BB962C8B-B14F-4D97-AF65-F5344CB8AC3E}">
        <p14:creationId xmlns:p14="http://schemas.microsoft.com/office/powerpoint/2010/main" val="2099470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ABABAA2-23FF-434F-9A7A-C0DC578B6F79}" type="datetimeFigureOut">
              <a:rPr lang="en-US" smtClean="0"/>
              <a:t>7/25/23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E7CA14-BF39-7441-8BEC-CB013BF33582}" type="slidenum">
              <a:rPr lang="en-US" smtClean="0"/>
              <a:t>‹#›</a:t>
            </a:fld>
            <a:endParaRPr lang="en-US"/>
          </a:p>
        </p:txBody>
      </p:sp>
    </p:spTree>
    <p:extLst>
      <p:ext uri="{BB962C8B-B14F-4D97-AF65-F5344CB8AC3E}">
        <p14:creationId xmlns:p14="http://schemas.microsoft.com/office/powerpoint/2010/main" val="3295302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BABAA2-23FF-434F-9A7A-C0DC578B6F79}" type="datetimeFigureOut">
              <a:rPr lang="en-US" smtClean="0"/>
              <a:t>7/25/23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E7CA14-BF39-7441-8BEC-CB013BF33582}" type="slidenum">
              <a:rPr lang="en-US" smtClean="0"/>
              <a:t>‹#›</a:t>
            </a:fld>
            <a:endParaRPr lang="en-US"/>
          </a:p>
        </p:txBody>
      </p:sp>
    </p:spTree>
    <p:extLst>
      <p:ext uri="{BB962C8B-B14F-4D97-AF65-F5344CB8AC3E}">
        <p14:creationId xmlns:p14="http://schemas.microsoft.com/office/powerpoint/2010/main" val="87005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BABAA2-23FF-434F-9A7A-C0DC578B6F79}" type="datetimeFigureOut">
              <a:rPr lang="en-US" smtClean="0"/>
              <a:t>7/25/23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E7CA14-BF39-7441-8BEC-CB013BF33582}" type="slidenum">
              <a:rPr lang="en-US" smtClean="0"/>
              <a:t>‹#›</a:t>
            </a:fld>
            <a:endParaRPr lang="en-US"/>
          </a:p>
        </p:txBody>
      </p:sp>
    </p:spTree>
    <p:extLst>
      <p:ext uri="{BB962C8B-B14F-4D97-AF65-F5344CB8AC3E}">
        <p14:creationId xmlns:p14="http://schemas.microsoft.com/office/powerpoint/2010/main" val="3025168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BABAA2-23FF-434F-9A7A-C0DC578B6F79}" type="datetimeFigureOut">
              <a:rPr lang="en-US" smtClean="0"/>
              <a:t>7/25/23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E7CA14-BF39-7441-8BEC-CB013BF33582}" type="slidenum">
              <a:rPr lang="en-US" smtClean="0"/>
              <a:t>‹#›</a:t>
            </a:fld>
            <a:endParaRPr lang="en-US"/>
          </a:p>
        </p:txBody>
      </p:sp>
    </p:spTree>
    <p:extLst>
      <p:ext uri="{BB962C8B-B14F-4D97-AF65-F5344CB8AC3E}">
        <p14:creationId xmlns:p14="http://schemas.microsoft.com/office/powerpoint/2010/main" val="2560494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BABAA2-23FF-434F-9A7A-C0DC578B6F79}" type="datetimeFigureOut">
              <a:rPr lang="en-US" smtClean="0"/>
              <a:t>7/25/23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E7CA14-BF39-7441-8BEC-CB013BF33582}" type="slidenum">
              <a:rPr lang="en-US" smtClean="0"/>
              <a:t>‹#›</a:t>
            </a:fld>
            <a:endParaRPr lang="en-US"/>
          </a:p>
        </p:txBody>
      </p:sp>
    </p:spTree>
    <p:extLst>
      <p:ext uri="{BB962C8B-B14F-4D97-AF65-F5344CB8AC3E}">
        <p14:creationId xmlns:p14="http://schemas.microsoft.com/office/powerpoint/2010/main" val="849830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BABAA2-23FF-434F-9A7A-C0DC578B6F79}" type="datetimeFigureOut">
              <a:rPr lang="en-US" smtClean="0"/>
              <a:t>7/25/23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E7CA14-BF39-7441-8BEC-CB013BF33582}" type="slidenum">
              <a:rPr lang="en-US" smtClean="0"/>
              <a:t>‹#›</a:t>
            </a:fld>
            <a:endParaRPr lang="en-US"/>
          </a:p>
        </p:txBody>
      </p:sp>
    </p:spTree>
    <p:extLst>
      <p:ext uri="{BB962C8B-B14F-4D97-AF65-F5344CB8AC3E}">
        <p14:creationId xmlns:p14="http://schemas.microsoft.com/office/powerpoint/2010/main" val="133367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BABAA2-23FF-434F-9A7A-C0DC578B6F79}" type="datetimeFigureOut">
              <a:rPr lang="en-US" smtClean="0"/>
              <a:t>7/25/23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E7CA14-BF39-7441-8BEC-CB013BF33582}" type="slidenum">
              <a:rPr lang="en-US" smtClean="0"/>
              <a:t>‹#›</a:t>
            </a:fld>
            <a:endParaRPr lang="en-US"/>
          </a:p>
        </p:txBody>
      </p:sp>
    </p:spTree>
    <p:extLst>
      <p:ext uri="{BB962C8B-B14F-4D97-AF65-F5344CB8AC3E}">
        <p14:creationId xmlns:p14="http://schemas.microsoft.com/office/powerpoint/2010/main" val="1956321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BABAA2-23FF-434F-9A7A-C0DC578B6F79}" type="datetimeFigureOut">
              <a:rPr lang="en-US" smtClean="0"/>
              <a:t>7/25/23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E7CA14-BF39-7441-8BEC-CB013BF33582}" type="slidenum">
              <a:rPr lang="en-US" smtClean="0"/>
              <a:t>‹#›</a:t>
            </a:fld>
            <a:endParaRPr lang="en-US"/>
          </a:p>
        </p:txBody>
      </p:sp>
    </p:spTree>
    <p:extLst>
      <p:ext uri="{BB962C8B-B14F-4D97-AF65-F5344CB8AC3E}">
        <p14:creationId xmlns:p14="http://schemas.microsoft.com/office/powerpoint/2010/main" val="2134362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3ABABAA2-23FF-434F-9A7A-C0DC578B6F79}" type="datetimeFigureOut">
              <a:rPr lang="en-US" smtClean="0"/>
              <a:t>7/25/23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E7CA14-BF39-7441-8BEC-CB013BF33582}" type="slidenum">
              <a:rPr lang="en-US" smtClean="0"/>
              <a:t>‹#›</a:t>
            </a:fld>
            <a:endParaRPr lang="en-US"/>
          </a:p>
        </p:txBody>
      </p:sp>
    </p:spTree>
    <p:extLst>
      <p:ext uri="{BB962C8B-B14F-4D97-AF65-F5344CB8AC3E}">
        <p14:creationId xmlns:p14="http://schemas.microsoft.com/office/powerpoint/2010/main" val="422523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BABAA2-23FF-434F-9A7A-C0DC578B6F79}" type="datetimeFigureOut">
              <a:rPr lang="en-US" smtClean="0"/>
              <a:t>7/25/23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E7CA14-BF39-7441-8BEC-CB013BF33582}" type="slidenum">
              <a:rPr lang="en-US" smtClean="0"/>
              <a:t>‹#›</a:t>
            </a:fld>
            <a:endParaRPr lang="en-US"/>
          </a:p>
        </p:txBody>
      </p:sp>
    </p:spTree>
    <p:extLst>
      <p:ext uri="{BB962C8B-B14F-4D97-AF65-F5344CB8AC3E}">
        <p14:creationId xmlns:p14="http://schemas.microsoft.com/office/powerpoint/2010/main" val="4118140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BABAA2-23FF-434F-9A7A-C0DC578B6F79}" type="datetimeFigureOut">
              <a:rPr lang="en-US" smtClean="0"/>
              <a:t>7/25/23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E7CA14-BF39-7441-8BEC-CB013BF33582}" type="slidenum">
              <a:rPr lang="en-US" smtClean="0"/>
              <a:t>‹#›</a:t>
            </a:fld>
            <a:endParaRPr lang="en-US"/>
          </a:p>
        </p:txBody>
      </p:sp>
    </p:spTree>
    <p:extLst>
      <p:ext uri="{BB962C8B-B14F-4D97-AF65-F5344CB8AC3E}">
        <p14:creationId xmlns:p14="http://schemas.microsoft.com/office/powerpoint/2010/main" val="3069400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3ABABAA2-23FF-434F-9A7A-C0DC578B6F79}" type="datetimeFigureOut">
              <a:rPr lang="en-US" smtClean="0"/>
              <a:t>7/25/23</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B3E7CA14-BF39-7441-8BEC-CB013BF33582}" type="slidenum">
              <a:rPr lang="en-US" smtClean="0"/>
              <a:t>‹#›</a:t>
            </a:fld>
            <a:endParaRPr lang="en-US"/>
          </a:p>
        </p:txBody>
      </p:sp>
    </p:spTree>
    <p:extLst>
      <p:ext uri="{BB962C8B-B14F-4D97-AF65-F5344CB8AC3E}">
        <p14:creationId xmlns:p14="http://schemas.microsoft.com/office/powerpoint/2010/main" val="397304479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IJWTMVTN75E" TargetMode="External"/><Relationship Id="rId2" Type="http://schemas.openxmlformats.org/officeDocument/2006/relationships/hyperlink" Target="http://34.83.229.172/"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36E3-DA86-C74C-BFB0-51FB9FA5D8C7}"/>
              </a:ext>
            </a:extLst>
          </p:cNvPr>
          <p:cNvSpPr>
            <a:spLocks noGrp="1"/>
          </p:cNvSpPr>
          <p:nvPr>
            <p:ph type="ctrTitle"/>
          </p:nvPr>
        </p:nvSpPr>
        <p:spPr/>
        <p:txBody>
          <a:bodyPr/>
          <a:lstStyle/>
          <a:p>
            <a:r>
              <a:rPr lang="en-US" dirty="0">
                <a:solidFill>
                  <a:srgbClr val="FF0000"/>
                </a:solidFill>
              </a:rPr>
              <a:t>API </a:t>
            </a:r>
            <a:r>
              <a:rPr lang="en-US" dirty="0" err="1">
                <a:solidFill>
                  <a:srgbClr val="FF0000"/>
                </a:solidFill>
              </a:rPr>
              <a:t>FiTNESS</a:t>
            </a:r>
            <a:endParaRPr lang="en-US" dirty="0">
              <a:solidFill>
                <a:srgbClr val="FF0000"/>
              </a:solidFill>
            </a:endParaRPr>
          </a:p>
        </p:txBody>
      </p:sp>
      <p:sp>
        <p:nvSpPr>
          <p:cNvPr id="3" name="Subtitle 2">
            <a:extLst>
              <a:ext uri="{FF2B5EF4-FFF2-40B4-BE49-F238E27FC236}">
                <a16:creationId xmlns:a16="http://schemas.microsoft.com/office/drawing/2014/main" id="{8009B0DB-FD08-C143-BBFD-DAF4FA2E5FBD}"/>
              </a:ext>
            </a:extLst>
          </p:cNvPr>
          <p:cNvSpPr>
            <a:spLocks noGrp="1"/>
          </p:cNvSpPr>
          <p:nvPr>
            <p:ph type="subTitle" idx="1"/>
          </p:nvPr>
        </p:nvSpPr>
        <p:spPr/>
        <p:txBody>
          <a:bodyPr/>
          <a:lstStyle/>
          <a:p>
            <a:r>
              <a:rPr lang="en-US" dirty="0"/>
              <a:t>An Nguyen</a:t>
            </a:r>
          </a:p>
          <a:p>
            <a:r>
              <a:rPr lang="en-US" dirty="0"/>
              <a:t>TCSS460</a:t>
            </a:r>
          </a:p>
        </p:txBody>
      </p:sp>
    </p:spTree>
    <p:extLst>
      <p:ext uri="{BB962C8B-B14F-4D97-AF65-F5344CB8AC3E}">
        <p14:creationId xmlns:p14="http://schemas.microsoft.com/office/powerpoint/2010/main" val="682820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6CDE-AE77-6D43-B493-1ADF77FC652A}"/>
              </a:ext>
            </a:extLst>
          </p:cNvPr>
          <p:cNvSpPr>
            <a:spLocks noGrp="1"/>
          </p:cNvSpPr>
          <p:nvPr>
            <p:ph type="title"/>
          </p:nvPr>
        </p:nvSpPr>
        <p:spPr>
          <a:xfrm>
            <a:off x="913774" y="0"/>
            <a:ext cx="10364451" cy="1596177"/>
          </a:xfrm>
        </p:spPr>
        <p:txBody>
          <a:bodyPr/>
          <a:lstStyle/>
          <a:p>
            <a:r>
              <a:rPr lang="en-US" dirty="0">
                <a:solidFill>
                  <a:srgbClr val="FF0000"/>
                </a:solidFill>
              </a:rPr>
              <a:t>Introduction Front-End</a:t>
            </a:r>
          </a:p>
        </p:txBody>
      </p:sp>
      <p:sp>
        <p:nvSpPr>
          <p:cNvPr id="3" name="TextBox 2">
            <a:extLst>
              <a:ext uri="{FF2B5EF4-FFF2-40B4-BE49-F238E27FC236}">
                <a16:creationId xmlns:a16="http://schemas.microsoft.com/office/drawing/2014/main" id="{0ECABB63-54F0-C94E-936A-20ED07AC4863}"/>
              </a:ext>
            </a:extLst>
          </p:cNvPr>
          <p:cNvSpPr txBox="1"/>
          <p:nvPr/>
        </p:nvSpPr>
        <p:spPr>
          <a:xfrm>
            <a:off x="676893" y="1550055"/>
            <a:ext cx="11150930" cy="224676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The Fitness web page to calculate body compositions such as BMI, body fat, idea weight, burn calories. </a:t>
            </a:r>
          </a:p>
          <a:p>
            <a:r>
              <a:rPr lang="en-US" sz="2000" dirty="0">
                <a:latin typeface="Arial" panose="020B0604020202020204" pitchFamily="34" charset="0"/>
                <a:cs typeface="Arial" panose="020B0604020202020204" pitchFamily="34" charset="0"/>
              </a:rPr>
              <a:t>- The Home page introduces clubs </a:t>
            </a:r>
            <a:r>
              <a:rPr lang="en-US" sz="2000" dirty="0" err="1">
                <a:latin typeface="Arial" panose="020B0604020202020204" pitchFamily="34" charset="0"/>
                <a:cs typeface="Arial" panose="020B0604020202020204" pitchFamily="34" charset="0"/>
              </a:rPr>
              <a:t>Fitzone</a:t>
            </a:r>
            <a:r>
              <a:rPr lang="en-US" sz="2000" dirty="0">
                <a:latin typeface="Arial" panose="020B0604020202020204" pitchFamily="34" charset="0"/>
                <a:cs typeface="Arial" panose="020B0604020202020204" pitchFamily="34" charset="0"/>
              </a:rPr>
              <a:t>. </a:t>
            </a:r>
          </a:p>
          <a:p>
            <a:r>
              <a:rPr lang="en-US" sz="2000" dirty="0">
                <a:latin typeface="Arial" panose="020B0604020202020204" pitchFamily="34" charset="0"/>
                <a:cs typeface="Arial" panose="020B0604020202020204" pitchFamily="34" charset="0"/>
              </a:rPr>
              <a:t>- The About page display elements such as height, weight, age, gender. Users will input data in this form. Input </a:t>
            </a:r>
          </a:p>
          <a:p>
            <a:r>
              <a:rPr lang="en-US" sz="2000" dirty="0">
                <a:latin typeface="Arial" panose="020B0604020202020204" pitchFamily="34" charset="0"/>
                <a:cs typeface="Arial" panose="020B0604020202020204" pitchFamily="34" charset="0"/>
              </a:rPr>
              <a:t>- The About page display 4 sections that matching with body composition. Result will display in each section. </a:t>
            </a:r>
          </a:p>
        </p:txBody>
      </p:sp>
      <p:pic>
        <p:nvPicPr>
          <p:cNvPr id="4" name="Picture 3">
            <a:extLst>
              <a:ext uri="{FF2B5EF4-FFF2-40B4-BE49-F238E27FC236}">
                <a16:creationId xmlns:a16="http://schemas.microsoft.com/office/drawing/2014/main" id="{00D6BB80-8778-6C4E-90C9-68CAD2AFB7F2}"/>
              </a:ext>
            </a:extLst>
          </p:cNvPr>
          <p:cNvPicPr>
            <a:picLocks noChangeAspect="1"/>
          </p:cNvPicPr>
          <p:nvPr/>
        </p:nvPicPr>
        <p:blipFill>
          <a:blip r:embed="rId2"/>
          <a:stretch>
            <a:fillRect/>
          </a:stretch>
        </p:blipFill>
        <p:spPr>
          <a:xfrm>
            <a:off x="166254" y="3958195"/>
            <a:ext cx="4975761" cy="2620592"/>
          </a:xfrm>
          <a:prstGeom prst="rect">
            <a:avLst/>
          </a:prstGeom>
        </p:spPr>
      </p:pic>
      <p:pic>
        <p:nvPicPr>
          <p:cNvPr id="5" name="Picture 4">
            <a:extLst>
              <a:ext uri="{FF2B5EF4-FFF2-40B4-BE49-F238E27FC236}">
                <a16:creationId xmlns:a16="http://schemas.microsoft.com/office/drawing/2014/main" id="{2CE4656D-1D1F-4342-BE38-DE2EFDB3AFCF}"/>
              </a:ext>
            </a:extLst>
          </p:cNvPr>
          <p:cNvPicPr>
            <a:picLocks noChangeAspect="1"/>
          </p:cNvPicPr>
          <p:nvPr/>
        </p:nvPicPr>
        <p:blipFill>
          <a:blip r:embed="rId3"/>
          <a:stretch>
            <a:fillRect/>
          </a:stretch>
        </p:blipFill>
        <p:spPr>
          <a:xfrm>
            <a:off x="5783283" y="3841256"/>
            <a:ext cx="5494942" cy="2948094"/>
          </a:xfrm>
          <a:prstGeom prst="rect">
            <a:avLst/>
          </a:prstGeom>
        </p:spPr>
      </p:pic>
    </p:spTree>
    <p:extLst>
      <p:ext uri="{BB962C8B-B14F-4D97-AF65-F5344CB8AC3E}">
        <p14:creationId xmlns:p14="http://schemas.microsoft.com/office/powerpoint/2010/main" val="1777564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A7D7A-F65E-C443-8118-0845A2A9A657}"/>
              </a:ext>
            </a:extLst>
          </p:cNvPr>
          <p:cNvSpPr txBox="1">
            <a:spLocks/>
          </p:cNvSpPr>
          <p:nvPr/>
        </p:nvSpPr>
        <p:spPr>
          <a:xfrm>
            <a:off x="913774" y="0"/>
            <a:ext cx="10364451" cy="1596177"/>
          </a:xfrm>
          <a:prstGeom prst="rect">
            <a:avLst/>
          </a:prstGeom>
        </p:spPr>
        <p:txBody>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US" dirty="0"/>
          </a:p>
          <a:p>
            <a:r>
              <a:rPr lang="en-US" dirty="0">
                <a:solidFill>
                  <a:srgbClr val="FF0000"/>
                </a:solidFill>
              </a:rPr>
              <a:t>Introduction Front-End</a:t>
            </a:r>
          </a:p>
        </p:txBody>
      </p:sp>
      <p:pic>
        <p:nvPicPr>
          <p:cNvPr id="3" name="Picture 2">
            <a:extLst>
              <a:ext uri="{FF2B5EF4-FFF2-40B4-BE49-F238E27FC236}">
                <a16:creationId xmlns:a16="http://schemas.microsoft.com/office/drawing/2014/main" id="{4A6B782F-A939-3F40-BD3C-37A9F1FE9F3F}"/>
              </a:ext>
            </a:extLst>
          </p:cNvPr>
          <p:cNvPicPr>
            <a:picLocks noChangeAspect="1"/>
          </p:cNvPicPr>
          <p:nvPr/>
        </p:nvPicPr>
        <p:blipFill>
          <a:blip r:embed="rId2"/>
          <a:stretch>
            <a:fillRect/>
          </a:stretch>
        </p:blipFill>
        <p:spPr>
          <a:xfrm>
            <a:off x="2787155" y="1398031"/>
            <a:ext cx="7490035" cy="4061938"/>
          </a:xfrm>
          <a:prstGeom prst="rect">
            <a:avLst/>
          </a:prstGeom>
        </p:spPr>
      </p:pic>
    </p:spTree>
    <p:extLst>
      <p:ext uri="{BB962C8B-B14F-4D97-AF65-F5344CB8AC3E}">
        <p14:creationId xmlns:p14="http://schemas.microsoft.com/office/powerpoint/2010/main" val="3898662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80CC9-51E8-F842-8085-0E13CFD750F6}"/>
              </a:ext>
            </a:extLst>
          </p:cNvPr>
          <p:cNvSpPr txBox="1">
            <a:spLocks/>
          </p:cNvSpPr>
          <p:nvPr/>
        </p:nvSpPr>
        <p:spPr>
          <a:xfrm>
            <a:off x="913774" y="0"/>
            <a:ext cx="10364451" cy="1596177"/>
          </a:xfrm>
          <a:prstGeom prst="rect">
            <a:avLst/>
          </a:prstGeom>
        </p:spPr>
        <p:txBody>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US" dirty="0"/>
          </a:p>
          <a:p>
            <a:r>
              <a:rPr lang="en-US" dirty="0">
                <a:solidFill>
                  <a:srgbClr val="FF0000"/>
                </a:solidFill>
              </a:rPr>
              <a:t>Introduction Back-End</a:t>
            </a:r>
          </a:p>
        </p:txBody>
      </p:sp>
      <p:pic>
        <p:nvPicPr>
          <p:cNvPr id="3" name="Picture 2">
            <a:extLst>
              <a:ext uri="{FF2B5EF4-FFF2-40B4-BE49-F238E27FC236}">
                <a16:creationId xmlns:a16="http://schemas.microsoft.com/office/drawing/2014/main" id="{158EF188-2D94-3343-BF7E-96D2739EF474}"/>
              </a:ext>
            </a:extLst>
          </p:cNvPr>
          <p:cNvPicPr>
            <a:picLocks noChangeAspect="1"/>
          </p:cNvPicPr>
          <p:nvPr/>
        </p:nvPicPr>
        <p:blipFill>
          <a:blip r:embed="rId2"/>
          <a:stretch>
            <a:fillRect/>
          </a:stretch>
        </p:blipFill>
        <p:spPr>
          <a:xfrm>
            <a:off x="7172696" y="3472424"/>
            <a:ext cx="4398556" cy="2836071"/>
          </a:xfrm>
          <a:prstGeom prst="rect">
            <a:avLst/>
          </a:prstGeom>
        </p:spPr>
      </p:pic>
      <p:pic>
        <p:nvPicPr>
          <p:cNvPr id="4" name="Picture 3">
            <a:extLst>
              <a:ext uri="{FF2B5EF4-FFF2-40B4-BE49-F238E27FC236}">
                <a16:creationId xmlns:a16="http://schemas.microsoft.com/office/drawing/2014/main" id="{8B8BEF71-55EF-6F4E-ACEB-C8290DA38B5A}"/>
              </a:ext>
            </a:extLst>
          </p:cNvPr>
          <p:cNvPicPr>
            <a:picLocks noChangeAspect="1"/>
          </p:cNvPicPr>
          <p:nvPr/>
        </p:nvPicPr>
        <p:blipFill>
          <a:blip r:embed="rId3"/>
          <a:stretch>
            <a:fillRect/>
          </a:stretch>
        </p:blipFill>
        <p:spPr>
          <a:xfrm>
            <a:off x="403761" y="3472424"/>
            <a:ext cx="6095999" cy="3041702"/>
          </a:xfrm>
          <a:prstGeom prst="rect">
            <a:avLst/>
          </a:prstGeom>
        </p:spPr>
      </p:pic>
      <p:sp>
        <p:nvSpPr>
          <p:cNvPr id="5" name="TextBox 4">
            <a:extLst>
              <a:ext uri="{FF2B5EF4-FFF2-40B4-BE49-F238E27FC236}">
                <a16:creationId xmlns:a16="http://schemas.microsoft.com/office/drawing/2014/main" id="{D18073C7-070A-984C-B825-A38DDAADF2F5}"/>
              </a:ext>
            </a:extLst>
          </p:cNvPr>
          <p:cNvSpPr txBox="1"/>
          <p:nvPr/>
        </p:nvSpPr>
        <p:spPr>
          <a:xfrm>
            <a:off x="403762" y="1282535"/>
            <a:ext cx="11293434" cy="1685846"/>
          </a:xfrm>
          <a:prstGeom prst="rect">
            <a:avLst/>
          </a:prstGeom>
          <a:noFill/>
        </p:spPr>
        <p:txBody>
          <a:bodyPr wrap="square" rtlCol="0">
            <a:spAutoFit/>
          </a:bodyPr>
          <a:lstStyle/>
          <a:p>
            <a:pPr marL="342900" indent="-342900">
              <a:lnSpc>
                <a:spcPct val="150000"/>
              </a:lnSpc>
              <a:buFont typeface="Wingdings" pitchFamily="2" charset="2"/>
              <a:buChar char="§"/>
            </a:pPr>
            <a:r>
              <a:rPr lang="en-US" sz="2400" dirty="0">
                <a:latin typeface="Arial" panose="020B0604020202020204" pitchFamily="34" charset="0"/>
                <a:cs typeface="Arial" panose="020B0604020202020204" pitchFamily="34" charset="0"/>
              </a:rPr>
              <a:t>After client send the request, server will execute with API and response to browser.</a:t>
            </a:r>
          </a:p>
          <a:p>
            <a:pPr marL="342900" indent="-342900">
              <a:lnSpc>
                <a:spcPct val="150000"/>
              </a:lnSpc>
              <a:buFont typeface="Wingdings" pitchFamily="2" charset="2"/>
              <a:buChar char="§"/>
            </a:pPr>
            <a:r>
              <a:rPr lang="en-US" sz="2400" dirty="0">
                <a:latin typeface="Arial" panose="020B0604020202020204" pitchFamily="34" charset="0"/>
                <a:cs typeface="Arial" panose="020B0604020202020204" pitchFamily="34" charset="0"/>
              </a:rPr>
              <a:t>The Response will display under table and text in each section. </a:t>
            </a:r>
          </a:p>
        </p:txBody>
      </p:sp>
    </p:spTree>
    <p:extLst>
      <p:ext uri="{BB962C8B-B14F-4D97-AF65-F5344CB8AC3E}">
        <p14:creationId xmlns:p14="http://schemas.microsoft.com/office/powerpoint/2010/main" val="410515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65BFE9-FBC4-1042-9EC6-BAFC3049C81C}"/>
              </a:ext>
            </a:extLst>
          </p:cNvPr>
          <p:cNvPicPr>
            <a:picLocks noChangeAspect="1"/>
          </p:cNvPicPr>
          <p:nvPr/>
        </p:nvPicPr>
        <p:blipFill>
          <a:blip r:embed="rId2"/>
          <a:stretch>
            <a:fillRect/>
          </a:stretch>
        </p:blipFill>
        <p:spPr>
          <a:xfrm>
            <a:off x="548242" y="3888636"/>
            <a:ext cx="5755574" cy="2851141"/>
          </a:xfrm>
          <a:prstGeom prst="rect">
            <a:avLst/>
          </a:prstGeom>
        </p:spPr>
      </p:pic>
      <p:sp>
        <p:nvSpPr>
          <p:cNvPr id="3" name="TextBox 2">
            <a:extLst>
              <a:ext uri="{FF2B5EF4-FFF2-40B4-BE49-F238E27FC236}">
                <a16:creationId xmlns:a16="http://schemas.microsoft.com/office/drawing/2014/main" id="{8FB78E07-BDD0-FE43-97BA-D503BDA0330F}"/>
              </a:ext>
            </a:extLst>
          </p:cNvPr>
          <p:cNvSpPr txBox="1"/>
          <p:nvPr/>
        </p:nvSpPr>
        <p:spPr>
          <a:xfrm>
            <a:off x="6697683" y="5730628"/>
            <a:ext cx="370510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This is response on the server. </a:t>
            </a:r>
          </a:p>
        </p:txBody>
      </p:sp>
      <p:sp>
        <p:nvSpPr>
          <p:cNvPr id="4" name="TextBox 3">
            <a:extLst>
              <a:ext uri="{FF2B5EF4-FFF2-40B4-BE49-F238E27FC236}">
                <a16:creationId xmlns:a16="http://schemas.microsoft.com/office/drawing/2014/main" id="{02C9278D-6AD3-5B4D-A67D-09B5512C2FEE}"/>
              </a:ext>
            </a:extLst>
          </p:cNvPr>
          <p:cNvSpPr txBox="1"/>
          <p:nvPr/>
        </p:nvSpPr>
        <p:spPr>
          <a:xfrm>
            <a:off x="548242" y="1175355"/>
            <a:ext cx="11374583" cy="2568717"/>
          </a:xfrm>
          <a:prstGeom prst="rect">
            <a:avLst/>
          </a:prstGeom>
          <a:noFill/>
        </p:spPr>
        <p:txBody>
          <a:bodyPr wrap="square" rtlCol="0">
            <a:spAutoFit/>
          </a:bodyPr>
          <a:lstStyle/>
          <a:p>
            <a:pPr marL="342900" indent="-342900">
              <a:lnSpc>
                <a:spcPct val="150000"/>
              </a:lnSpc>
              <a:buFont typeface="Wingdings" pitchFamily="2" charset="2"/>
              <a:buChar char="§"/>
            </a:pPr>
            <a:r>
              <a:rPr lang="en-US" sz="2200" dirty="0">
                <a:latin typeface="Arial" panose="020B0604020202020204" pitchFamily="34" charset="0"/>
                <a:cs typeface="Arial" panose="020B0604020202020204" pitchFamily="34" charset="0"/>
              </a:rPr>
              <a:t>To run server on local host, open the terminal and then go to the folder anguye9_a3</a:t>
            </a:r>
          </a:p>
          <a:p>
            <a:pPr marL="342900" indent="-342900">
              <a:lnSpc>
                <a:spcPct val="150000"/>
              </a:lnSpc>
              <a:buFont typeface="Wingdings" pitchFamily="2" charset="2"/>
              <a:buChar char="§"/>
            </a:pPr>
            <a:r>
              <a:rPr lang="en-US" sz="2200" dirty="0">
                <a:latin typeface="Arial" panose="020B0604020202020204" pitchFamily="34" charset="0"/>
                <a:cs typeface="Arial" panose="020B0604020202020204" pitchFamily="34" charset="0"/>
              </a:rPr>
              <a:t>Type “node </a:t>
            </a:r>
            <a:r>
              <a:rPr lang="en-US" sz="2200" dirty="0" err="1">
                <a:latin typeface="Arial" panose="020B0604020202020204" pitchFamily="34" charset="0"/>
                <a:cs typeface="Arial" panose="020B0604020202020204" pitchFamily="34" charset="0"/>
              </a:rPr>
              <a:t>node.js</a:t>
            </a:r>
            <a:r>
              <a:rPr lang="en-US" sz="2200" dirty="0">
                <a:latin typeface="Arial" panose="020B0604020202020204" pitchFamily="34" charset="0"/>
                <a:cs typeface="Arial" panose="020B0604020202020204" pitchFamily="34" charset="0"/>
              </a:rPr>
              <a:t>”</a:t>
            </a:r>
          </a:p>
          <a:p>
            <a:pPr marL="342900" indent="-342900">
              <a:lnSpc>
                <a:spcPct val="150000"/>
              </a:lnSpc>
              <a:buFont typeface="Wingdings" pitchFamily="2" charset="2"/>
              <a:buChar char="§"/>
            </a:pPr>
            <a:r>
              <a:rPr lang="en-US" sz="2200" dirty="0">
                <a:latin typeface="Arial" panose="020B0604020202020204" pitchFamily="34" charset="0"/>
                <a:cs typeface="Arial" panose="020B0604020202020204" pitchFamily="34" charset="0"/>
              </a:rPr>
              <a:t>If the server doesn’t work, and reply missing express or </a:t>
            </a:r>
            <a:r>
              <a:rPr lang="en-US" sz="2200" dirty="0" err="1">
                <a:latin typeface="Arial" panose="020B0604020202020204" pitchFamily="34" charset="0"/>
                <a:cs typeface="Arial" panose="020B0604020202020204" pitchFamily="34" charset="0"/>
              </a:rPr>
              <a:t>cors</a:t>
            </a:r>
            <a:r>
              <a:rPr lang="en-US" sz="2200" dirty="0">
                <a:latin typeface="Arial" panose="020B0604020202020204" pitchFamily="34" charset="0"/>
                <a:cs typeface="Arial" panose="020B0604020202020204" pitchFamily="34" charset="0"/>
              </a:rPr>
              <a:t>, type “</a:t>
            </a:r>
            <a:r>
              <a:rPr lang="en-US" sz="2200" dirty="0" err="1">
                <a:latin typeface="Arial" panose="020B0604020202020204" pitchFamily="34" charset="0"/>
                <a:cs typeface="Arial" panose="020B0604020202020204" pitchFamily="34" charset="0"/>
              </a:rPr>
              <a:t>npm</a:t>
            </a:r>
            <a:r>
              <a:rPr lang="en-US" sz="2200" dirty="0">
                <a:latin typeface="Arial" panose="020B0604020202020204" pitchFamily="34" charset="0"/>
                <a:cs typeface="Arial" panose="020B0604020202020204" pitchFamily="34" charset="0"/>
              </a:rPr>
              <a:t> install express” “</a:t>
            </a:r>
            <a:r>
              <a:rPr lang="en-US" sz="2200" dirty="0" err="1">
                <a:latin typeface="Arial" panose="020B0604020202020204" pitchFamily="34" charset="0"/>
                <a:cs typeface="Arial" panose="020B0604020202020204" pitchFamily="34" charset="0"/>
              </a:rPr>
              <a:t>npm</a:t>
            </a:r>
            <a:r>
              <a:rPr lang="en-US" sz="2200" dirty="0">
                <a:latin typeface="Arial" panose="020B0604020202020204" pitchFamily="34" charset="0"/>
                <a:cs typeface="Arial" panose="020B0604020202020204" pitchFamily="34" charset="0"/>
              </a:rPr>
              <a:t> install </a:t>
            </a:r>
            <a:r>
              <a:rPr lang="en-US" sz="2200" dirty="0" err="1">
                <a:latin typeface="Arial" panose="020B0604020202020204" pitchFamily="34" charset="0"/>
                <a:cs typeface="Arial" panose="020B0604020202020204" pitchFamily="34" charset="0"/>
              </a:rPr>
              <a:t>cors</a:t>
            </a:r>
            <a:r>
              <a:rPr lang="en-US" sz="2200" dirty="0">
                <a:latin typeface="Arial" panose="020B0604020202020204" pitchFamily="34" charset="0"/>
                <a:cs typeface="Arial" panose="020B0604020202020204" pitchFamily="34" charset="0"/>
              </a:rPr>
              <a:t>”</a:t>
            </a:r>
          </a:p>
          <a:p>
            <a:pPr marL="342900" indent="-342900">
              <a:lnSpc>
                <a:spcPct val="150000"/>
              </a:lnSpc>
              <a:buFont typeface="Wingdings" pitchFamily="2" charset="2"/>
              <a:buChar char="§"/>
            </a:pPr>
            <a:r>
              <a:rPr lang="en-US" sz="2200" dirty="0">
                <a:latin typeface="Arial" panose="020B0604020202020204" pitchFamily="34" charset="0"/>
                <a:cs typeface="Arial" panose="020B0604020202020204" pitchFamily="34" charset="0"/>
              </a:rPr>
              <a:t>If the server is work, the terminal will display “the server is running on local host…”</a:t>
            </a:r>
          </a:p>
        </p:txBody>
      </p:sp>
      <p:sp>
        <p:nvSpPr>
          <p:cNvPr id="5" name="Title 1">
            <a:extLst>
              <a:ext uri="{FF2B5EF4-FFF2-40B4-BE49-F238E27FC236}">
                <a16:creationId xmlns:a16="http://schemas.microsoft.com/office/drawing/2014/main" id="{2DE0FA27-5922-DF4D-ABA7-668462F32B75}"/>
              </a:ext>
            </a:extLst>
          </p:cNvPr>
          <p:cNvSpPr txBox="1">
            <a:spLocks/>
          </p:cNvSpPr>
          <p:nvPr/>
        </p:nvSpPr>
        <p:spPr>
          <a:xfrm>
            <a:off x="913774" y="0"/>
            <a:ext cx="10364451" cy="1596177"/>
          </a:xfrm>
          <a:prstGeom prst="rect">
            <a:avLst/>
          </a:prstGeom>
        </p:spPr>
        <p:txBody>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US" dirty="0"/>
          </a:p>
          <a:p>
            <a:r>
              <a:rPr lang="en-US" dirty="0">
                <a:solidFill>
                  <a:srgbClr val="FF0000"/>
                </a:solidFill>
              </a:rPr>
              <a:t>Introduction Back-End</a:t>
            </a:r>
          </a:p>
        </p:txBody>
      </p:sp>
    </p:spTree>
    <p:extLst>
      <p:ext uri="{BB962C8B-B14F-4D97-AF65-F5344CB8AC3E}">
        <p14:creationId xmlns:p14="http://schemas.microsoft.com/office/powerpoint/2010/main" val="1598295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3F693-D2FF-E54C-8665-6337594B4900}"/>
              </a:ext>
            </a:extLst>
          </p:cNvPr>
          <p:cNvSpPr txBox="1">
            <a:spLocks/>
          </p:cNvSpPr>
          <p:nvPr/>
        </p:nvSpPr>
        <p:spPr>
          <a:xfrm>
            <a:off x="913774" y="0"/>
            <a:ext cx="10364451" cy="1596177"/>
          </a:xfrm>
          <a:prstGeom prst="rect">
            <a:avLst/>
          </a:prstGeom>
        </p:spPr>
        <p:txBody>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US" dirty="0"/>
          </a:p>
          <a:p>
            <a:r>
              <a:rPr lang="en-US" dirty="0">
                <a:solidFill>
                  <a:srgbClr val="FF0000"/>
                </a:solidFill>
                <a:latin typeface="Arial" panose="020B0604020202020204" pitchFamily="34" charset="0"/>
                <a:cs typeface="Arial" panose="020B0604020202020204" pitchFamily="34" charset="0"/>
              </a:rPr>
              <a:t>Introduction API</a:t>
            </a:r>
          </a:p>
        </p:txBody>
      </p:sp>
      <p:sp>
        <p:nvSpPr>
          <p:cNvPr id="3" name="TextBox 2">
            <a:extLst>
              <a:ext uri="{FF2B5EF4-FFF2-40B4-BE49-F238E27FC236}">
                <a16:creationId xmlns:a16="http://schemas.microsoft.com/office/drawing/2014/main" id="{692D2BB4-D853-1149-81C9-EF21AA2973DD}"/>
              </a:ext>
            </a:extLst>
          </p:cNvPr>
          <p:cNvSpPr txBox="1"/>
          <p:nvPr/>
        </p:nvSpPr>
        <p:spPr>
          <a:xfrm>
            <a:off x="870230" y="1596177"/>
            <a:ext cx="10708212" cy="4339650"/>
          </a:xfrm>
          <a:prstGeom prst="rect">
            <a:avLst/>
          </a:prstGeom>
          <a:noFill/>
        </p:spPr>
        <p:txBody>
          <a:bodyPr wrap="square" rtlCol="0">
            <a:spAutoFit/>
          </a:bodyPr>
          <a:lstStyle/>
          <a:p>
            <a:pPr marL="342900" indent="-342900">
              <a:lnSpc>
                <a:spcPct val="150000"/>
              </a:lnSpc>
              <a:buFont typeface="Wingdings" pitchFamily="2" charset="2"/>
              <a:buChar char="§"/>
            </a:pPr>
            <a:r>
              <a:rPr lang="en-US" sz="2000" dirty="0">
                <a:latin typeface="Arial" panose="020B0604020202020204" pitchFamily="34" charset="0"/>
                <a:cs typeface="Arial" panose="020B0604020202020204" pitchFamily="34" charset="0"/>
              </a:rPr>
              <a:t>Create 4 API on server that is on </a:t>
            </a:r>
            <a:r>
              <a:rPr lang="en-US" sz="2000" dirty="0" err="1">
                <a:latin typeface="Arial" panose="020B0604020202020204" pitchFamily="34" charset="0"/>
                <a:cs typeface="Arial" panose="020B0604020202020204" pitchFamily="34" charset="0"/>
              </a:rPr>
              <a:t>node.js</a:t>
            </a:r>
            <a:endParaRPr lang="en-US" sz="2000" dirty="0">
              <a:latin typeface="Arial" panose="020B0604020202020204" pitchFamily="34" charset="0"/>
              <a:cs typeface="Arial" panose="020B0604020202020204" pitchFamily="34" charset="0"/>
            </a:endParaRPr>
          </a:p>
          <a:p>
            <a:pPr marL="342900" indent="-342900">
              <a:lnSpc>
                <a:spcPct val="150000"/>
              </a:lnSpc>
              <a:buFont typeface="Wingdings" pitchFamily="2" charset="2"/>
              <a:buChar char="§"/>
            </a:pPr>
            <a:r>
              <a:rPr lang="en-US" sz="2000" dirty="0">
                <a:latin typeface="Arial" panose="020B0604020202020204" pitchFamily="34" charset="0"/>
                <a:cs typeface="Arial" panose="020B0604020202020204" pitchFamily="34" charset="0"/>
              </a:rPr>
              <a:t>The form sets up the American units so we should convert data before sending to server. </a:t>
            </a:r>
          </a:p>
          <a:p>
            <a:pPr marL="342900" indent="-342900">
              <a:lnSpc>
                <a:spcPct val="150000"/>
              </a:lnSpc>
              <a:buFont typeface="Wingdings" pitchFamily="2" charset="2"/>
              <a:buChar char="§"/>
            </a:pPr>
            <a:r>
              <a:rPr lang="en-US" sz="2000" dirty="0">
                <a:latin typeface="Arial" panose="020B0604020202020204" pitchFamily="34" charset="0"/>
                <a:cs typeface="Arial" panose="020B0604020202020204" pitchFamily="34" charset="0"/>
              </a:rPr>
              <a:t>All event listeners will create on </a:t>
            </a:r>
            <a:r>
              <a:rPr lang="en-US" sz="2000" dirty="0" err="1">
                <a:latin typeface="Arial" panose="020B0604020202020204" pitchFamily="34" charset="0"/>
                <a:cs typeface="Arial" panose="020B0604020202020204" pitchFamily="34" charset="0"/>
              </a:rPr>
              <a:t>script.js</a:t>
            </a:r>
            <a:r>
              <a:rPr lang="en-US" sz="2000" dirty="0">
                <a:latin typeface="Arial" panose="020B0604020202020204" pitchFamily="34" charset="0"/>
                <a:cs typeface="Arial" panose="020B0604020202020204" pitchFamily="34" charset="0"/>
              </a:rPr>
              <a:t> file. Also, converting data also do on this.</a:t>
            </a:r>
          </a:p>
          <a:p>
            <a:pPr marL="342900" indent="-342900">
              <a:lnSpc>
                <a:spcPct val="150000"/>
              </a:lnSpc>
              <a:buFont typeface="Wingdings" pitchFamily="2" charset="2"/>
              <a:buChar char="§"/>
            </a:pPr>
            <a:r>
              <a:rPr lang="en-US" sz="2000" dirty="0">
                <a:latin typeface="Arial" panose="020B0604020202020204" pitchFamily="34" charset="0"/>
                <a:cs typeface="Arial" panose="020B0604020202020204" pitchFamily="34" charset="0"/>
              </a:rPr>
              <a:t>Each API uses each different formula, but they are relative. Example, BMI body fat will take parameters are BMI and age. Don’t be round the value each API because the server always keep original value. </a:t>
            </a:r>
          </a:p>
          <a:p>
            <a:pPr marL="342900" indent="-342900">
              <a:lnSpc>
                <a:spcPct val="150000"/>
              </a:lnSpc>
              <a:buFont typeface="Wingdings" pitchFamily="2" charset="2"/>
              <a:buChar char="§"/>
            </a:pPr>
            <a:r>
              <a:rPr lang="en-US" sz="2000" dirty="0">
                <a:latin typeface="Arial" panose="020B0604020202020204" pitchFamily="34" charset="0"/>
                <a:cs typeface="Arial" panose="020B0604020202020204" pitchFamily="34" charset="0"/>
              </a:rPr>
              <a:t>The response API will be round on </a:t>
            </a:r>
            <a:r>
              <a:rPr lang="en-US" sz="2000" dirty="0" err="1">
                <a:latin typeface="Arial" panose="020B0604020202020204" pitchFamily="34" charset="0"/>
                <a:cs typeface="Arial" panose="020B0604020202020204" pitchFamily="34" charset="0"/>
              </a:rPr>
              <a:t>script.js</a:t>
            </a:r>
            <a:r>
              <a:rPr lang="en-US" sz="2000" dirty="0">
                <a:latin typeface="Arial" panose="020B0604020202020204" pitchFamily="34" charset="0"/>
                <a:cs typeface="Arial" panose="020B0604020202020204" pitchFamily="34" charset="0"/>
              </a:rPr>
              <a:t> file when call API. </a:t>
            </a:r>
          </a:p>
          <a:p>
            <a:pPr marL="342900" indent="-342900">
              <a:lnSpc>
                <a:spcPct val="150000"/>
              </a:lnSpc>
              <a:buFont typeface="Wingdings" pitchFamily="2" charset="2"/>
              <a:buChar char="§"/>
            </a:pPr>
            <a:r>
              <a:rPr lang="en-US" sz="2000" dirty="0">
                <a:latin typeface="Arial" panose="020B0604020202020204" pitchFamily="34" charset="0"/>
                <a:cs typeface="Arial" panose="020B0604020202020204" pitchFamily="34" charset="0"/>
              </a:rPr>
              <a:t>To called API, using </a:t>
            </a:r>
            <a:r>
              <a:rPr lang="en-US" sz="2000" b="0" dirty="0">
                <a:solidFill>
                  <a:srgbClr val="CE9178"/>
                </a:solidFill>
                <a:effectLst/>
                <a:latin typeface="Arial" panose="020B0604020202020204" pitchFamily="34" charset="0"/>
                <a:cs typeface="Arial" panose="020B0604020202020204" pitchFamily="34" charset="0"/>
              </a:rPr>
              <a:t>http://127.0.0.1:3000/</a:t>
            </a:r>
            <a:r>
              <a:rPr lang="en-US" sz="2000" b="0" dirty="0" err="1">
                <a:solidFill>
                  <a:srgbClr val="CE9178"/>
                </a:solidFill>
                <a:effectLst/>
                <a:latin typeface="Arial" panose="020B0604020202020204" pitchFamily="34" charset="0"/>
                <a:cs typeface="Arial" panose="020B0604020202020204" pitchFamily="34" charset="0"/>
              </a:rPr>
              <a:t>bmi</a:t>
            </a:r>
            <a:endParaRPr lang="en-US" sz="2000" b="0" dirty="0">
              <a:solidFill>
                <a:srgbClr val="D4D4D4"/>
              </a:solidFill>
              <a:effectLst/>
              <a:latin typeface="Arial" panose="020B0604020202020204" pitchFamily="34" charset="0"/>
              <a:cs typeface="Arial" panose="020B0604020202020204" pitchFamily="34" charset="0"/>
            </a:endParaRPr>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3765492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3F693-D2FF-E54C-8665-6337594B4900}"/>
              </a:ext>
            </a:extLst>
          </p:cNvPr>
          <p:cNvSpPr txBox="1">
            <a:spLocks/>
          </p:cNvSpPr>
          <p:nvPr/>
        </p:nvSpPr>
        <p:spPr>
          <a:xfrm>
            <a:off x="913774" y="0"/>
            <a:ext cx="10364451" cy="1596177"/>
          </a:xfrm>
          <a:prstGeom prst="rect">
            <a:avLst/>
          </a:prstGeom>
        </p:spPr>
        <p:txBody>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endParaRPr lang="en-US" dirty="0"/>
          </a:p>
          <a:p>
            <a:r>
              <a:rPr lang="en-US" dirty="0">
                <a:solidFill>
                  <a:srgbClr val="FF0000"/>
                </a:solidFill>
                <a:latin typeface="Arial" panose="020B0604020202020204" pitchFamily="34" charset="0"/>
                <a:cs typeface="Arial" panose="020B0604020202020204" pitchFamily="34" charset="0"/>
              </a:rPr>
              <a:t>Links</a:t>
            </a:r>
          </a:p>
        </p:txBody>
      </p:sp>
      <p:sp>
        <p:nvSpPr>
          <p:cNvPr id="3" name="TextBox 2">
            <a:extLst>
              <a:ext uri="{FF2B5EF4-FFF2-40B4-BE49-F238E27FC236}">
                <a16:creationId xmlns:a16="http://schemas.microsoft.com/office/drawing/2014/main" id="{692D2BB4-D853-1149-81C9-EF21AA2973DD}"/>
              </a:ext>
            </a:extLst>
          </p:cNvPr>
          <p:cNvSpPr txBox="1"/>
          <p:nvPr/>
        </p:nvSpPr>
        <p:spPr>
          <a:xfrm>
            <a:off x="870230" y="1596177"/>
            <a:ext cx="10708212" cy="2169825"/>
          </a:xfrm>
          <a:prstGeom prst="rect">
            <a:avLst/>
          </a:prstGeom>
          <a:noFill/>
        </p:spPr>
        <p:txBody>
          <a:bodyPr wrap="square" rtlCol="0">
            <a:spAutoFit/>
          </a:bodyPr>
          <a:lstStyle/>
          <a:p>
            <a:pPr marL="342900" indent="-342900">
              <a:lnSpc>
                <a:spcPct val="150000"/>
              </a:lnSpc>
              <a:buFont typeface="Wingdings" pitchFamily="2" charset="2"/>
              <a:buChar char="§"/>
            </a:pPr>
            <a:r>
              <a:rPr lang="en-US" sz="2000" dirty="0">
                <a:latin typeface="Arial" panose="020B0604020202020204" pitchFamily="34" charset="0"/>
                <a:cs typeface="Arial" panose="020B0604020202020204" pitchFamily="34" charset="0"/>
              </a:rPr>
              <a:t>Deploy on GCP: </a:t>
            </a:r>
            <a:r>
              <a:rPr lang="en-US" sz="2000" dirty="0">
                <a:latin typeface="Arial" panose="020B0604020202020204" pitchFamily="34" charset="0"/>
                <a:cs typeface="Arial" panose="020B0604020202020204" pitchFamily="34" charset="0"/>
                <a:hlinkClick r:id="rId2"/>
              </a:rPr>
              <a:t>http://34.83.229.172/ </a:t>
            </a:r>
            <a:endParaRPr lang="en-US" sz="2000" dirty="0">
              <a:latin typeface="Arial" panose="020B0604020202020204" pitchFamily="34" charset="0"/>
              <a:cs typeface="Arial" panose="020B0604020202020204" pitchFamily="34" charset="0"/>
            </a:endParaRPr>
          </a:p>
          <a:p>
            <a:pPr marL="342900" indent="-342900">
              <a:lnSpc>
                <a:spcPct val="150000"/>
              </a:lnSpc>
              <a:buFont typeface="Wingdings" pitchFamily="2" charset="2"/>
              <a:buChar char="§"/>
            </a:pPr>
            <a:r>
              <a:rPr lang="en-US" sz="2000" dirty="0" err="1">
                <a:latin typeface="Arial" panose="020B0604020202020204" pitchFamily="34" charset="0"/>
                <a:cs typeface="Arial" panose="020B0604020202020204" pitchFamily="34" charset="0"/>
              </a:rPr>
              <a:t>Github</a:t>
            </a:r>
            <a:r>
              <a:rPr lang="en-US" sz="2000" dirty="0">
                <a:latin typeface="Arial" panose="020B0604020202020204" pitchFamily="34" charset="0"/>
                <a:cs typeface="Arial" panose="020B0604020202020204" pitchFamily="34" charset="0"/>
              </a:rPr>
              <a:t> address: https://</a:t>
            </a:r>
            <a:r>
              <a:rPr lang="en-US" sz="2000" dirty="0" err="1">
                <a:latin typeface="Arial" panose="020B0604020202020204" pitchFamily="34" charset="0"/>
                <a:cs typeface="Arial" panose="020B0604020202020204" pitchFamily="34" charset="0"/>
              </a:rPr>
              <a:t>github.com</a:t>
            </a:r>
            <a:r>
              <a:rPr lang="en-US" sz="2000" dirty="0">
                <a:latin typeface="Arial" panose="020B0604020202020204" pitchFamily="34" charset="0"/>
                <a:cs typeface="Arial" panose="020B0604020202020204" pitchFamily="34" charset="0"/>
              </a:rPr>
              <a:t>/anguyen5/anguye9_a3.git</a:t>
            </a:r>
          </a:p>
          <a:p>
            <a:pPr marL="342900" indent="-342900">
              <a:lnSpc>
                <a:spcPct val="150000"/>
              </a:lnSpc>
              <a:buFont typeface="Wingdings" pitchFamily="2" charset="2"/>
              <a:buChar char="§"/>
            </a:pPr>
            <a:r>
              <a:rPr lang="en-US" sz="2000" dirty="0">
                <a:latin typeface="Arial" panose="020B0604020202020204" pitchFamily="34" charset="0"/>
                <a:cs typeface="Arial" panose="020B0604020202020204" pitchFamily="34" charset="0"/>
              </a:rPr>
              <a:t>Demo video : </a:t>
            </a:r>
            <a:r>
              <a:rPr lang="en-US" sz="2000" dirty="0">
                <a:latin typeface="Arial" panose="020B0604020202020204" pitchFamily="34" charset="0"/>
                <a:cs typeface="Arial" panose="020B0604020202020204" pitchFamily="34" charset="0"/>
                <a:hlinkClick r:id="rId3"/>
              </a:rPr>
              <a:t>https://</a:t>
            </a:r>
            <a:r>
              <a:rPr lang="en-US" sz="2000" dirty="0" err="1">
                <a:latin typeface="Arial" panose="020B0604020202020204" pitchFamily="34" charset="0"/>
                <a:cs typeface="Arial" panose="020B0604020202020204" pitchFamily="34" charset="0"/>
                <a:hlinkClick r:id="rId3"/>
              </a:rPr>
              <a:t>www.youtube.com</a:t>
            </a:r>
            <a:r>
              <a:rPr lang="en-US" sz="2000" dirty="0">
                <a:latin typeface="Arial" panose="020B0604020202020204" pitchFamily="34" charset="0"/>
                <a:cs typeface="Arial" panose="020B0604020202020204" pitchFamily="34" charset="0"/>
                <a:hlinkClick r:id="rId3"/>
              </a:rPr>
              <a:t>/</a:t>
            </a:r>
            <a:r>
              <a:rPr lang="en-US" sz="2000" dirty="0" err="1">
                <a:latin typeface="Arial" panose="020B0604020202020204" pitchFamily="34" charset="0"/>
                <a:cs typeface="Arial" panose="020B0604020202020204" pitchFamily="34" charset="0"/>
                <a:hlinkClick r:id="rId3"/>
              </a:rPr>
              <a:t>watch?v</a:t>
            </a:r>
            <a:r>
              <a:rPr lang="en-US" sz="2000" dirty="0">
                <a:latin typeface="Arial" panose="020B0604020202020204" pitchFamily="34" charset="0"/>
                <a:cs typeface="Arial" panose="020B0604020202020204" pitchFamily="34" charset="0"/>
                <a:hlinkClick r:id="rId3"/>
              </a:rPr>
              <a:t>=IJWTMVTN75E</a:t>
            </a:r>
            <a:endParaRPr lang="en-US" sz="2000" dirty="0">
              <a:latin typeface="Arial" panose="020B0604020202020204" pitchFamily="34" charset="0"/>
              <a:cs typeface="Arial" panose="020B0604020202020204" pitchFamily="34" charset="0"/>
            </a:endParaRPr>
          </a:p>
          <a:p>
            <a:pPr marL="342900" indent="-342900">
              <a:lnSpc>
                <a:spcPct val="150000"/>
              </a:lnSpc>
              <a:buFont typeface="Wingdings" pitchFamily="2" charset="2"/>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2457862747"/>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docProps/app.xml><?xml version="1.0" encoding="utf-8"?>
<Properties xmlns="http://schemas.openxmlformats.org/officeDocument/2006/extended-properties" xmlns:vt="http://schemas.openxmlformats.org/officeDocument/2006/docPropsVTypes">
  <Template>{ED19CA19-B8A2-964D-8720-4A5F94CC8E56}tf10001073</Template>
  <TotalTime>74</TotalTime>
  <Words>348</Words>
  <Application>Microsoft Macintosh PowerPoint</Application>
  <PresentationFormat>Widescreen</PresentationFormat>
  <Paragraphs>34</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Tw Cen MT</vt:lpstr>
      <vt:lpstr>Wingdings</vt:lpstr>
      <vt:lpstr>Droplet</vt:lpstr>
      <vt:lpstr>API FiTNESS</vt:lpstr>
      <vt:lpstr>Introduction Front-End</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FiTNESS</dc:title>
  <dc:creator>Nguyen, An T</dc:creator>
  <cp:lastModifiedBy>Nguyen, An T</cp:lastModifiedBy>
  <cp:revision>1</cp:revision>
  <dcterms:created xsi:type="dcterms:W3CDTF">2023-07-25T07:10:28Z</dcterms:created>
  <dcterms:modified xsi:type="dcterms:W3CDTF">2023-07-26T04:24:05Z</dcterms:modified>
</cp:coreProperties>
</file>